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fe24 Ssurround Bold" panose="020F0800000000000000" pitchFamily="50" charset="-127"/>
      <p:bold r:id="rId15"/>
    </p:embeddedFont>
    <p:embeddedFont>
      <p:font typeface="맑은 고딕" panose="020B0503020000020004" pitchFamily="50" charset="-12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2CE"/>
    <a:srgbClr val="009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22" autoAdjust="0"/>
  </p:normalViewPr>
  <p:slideViewPr>
    <p:cSldViewPr>
      <p:cViewPr varScale="1">
        <p:scale>
          <a:sx n="67" d="100"/>
          <a:sy n="67" d="100"/>
        </p:scale>
        <p:origin x="8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ED8F9-2581-40B6-9CF2-44E411042749}" type="datetimeFigureOut">
              <a:rPr lang="ko-KR" altLang="en-US" smtClean="0"/>
              <a:t>2025-02-23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99DD8-099A-40CF-98AE-76E00C7BE9B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946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세계인권선언에는 먹을거리</a:t>
            </a:r>
            <a:r>
              <a:rPr lang="en-US" altLang="ko-KR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, </a:t>
            </a:r>
            <a:r>
              <a:rPr lang="ko-KR" altLang="en-US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입을 옷</a:t>
            </a:r>
            <a:r>
              <a:rPr lang="en-US" altLang="ko-KR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, </a:t>
            </a:r>
            <a:r>
              <a:rPr lang="ko-KR" altLang="en-US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주택에 관한 권리가 있다</a:t>
            </a:r>
            <a:r>
              <a:rPr lang="en-US" altLang="ko-KR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.(</a:t>
            </a:r>
            <a:r>
              <a:rPr lang="ko-KR" altLang="en-US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세계인권선언 </a:t>
            </a:r>
            <a:r>
              <a:rPr lang="en-US" altLang="ko-KR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25</a:t>
            </a:r>
            <a:r>
              <a:rPr lang="ko-KR" altLang="en-US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조</a:t>
            </a:r>
            <a:r>
              <a:rPr lang="en-US" altLang="ko-KR" sz="12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)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99DD8-099A-40CF-98AE-76E00C7BE9BD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291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예시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핸드폰 다시 걷는 부분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ko-KR" altLang="en-US" dirty="0"/>
              <a:t>게임 </a:t>
            </a:r>
            <a:r>
              <a:rPr lang="en-US" altLang="ko-KR" dirty="0"/>
              <a:t>10</a:t>
            </a:r>
            <a:r>
              <a:rPr lang="ko-KR" altLang="en-US" dirty="0" err="1"/>
              <a:t>시까지만</a:t>
            </a:r>
            <a:r>
              <a:rPr lang="ko-KR" altLang="en-US" dirty="0"/>
              <a:t> 하게 끔 하는 것</a:t>
            </a:r>
            <a:endParaRPr lang="en-US" altLang="ko-KR" dirty="0"/>
          </a:p>
          <a:p>
            <a:pPr marL="171450" indent="-171450">
              <a:buFontTx/>
              <a:buChar char="-"/>
            </a:pPr>
            <a:r>
              <a:rPr lang="en-US" altLang="ko-KR" dirty="0"/>
              <a:t>SNS </a:t>
            </a:r>
            <a:r>
              <a:rPr lang="ko-KR" altLang="en-US" dirty="0"/>
              <a:t>청소년 못하게 하는 부분</a:t>
            </a:r>
            <a:r>
              <a:rPr lang="en-US" altLang="ko-KR" dirty="0"/>
              <a:t>(</a:t>
            </a:r>
            <a:r>
              <a:rPr lang="ko-KR" altLang="en-US" dirty="0"/>
              <a:t>해외</a:t>
            </a:r>
            <a:r>
              <a:rPr lang="en-US" altLang="ko-KR" dirty="0"/>
              <a:t>)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D99DD8-099A-40CF-98AE-76E00C7BE9BD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09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0E4C472-9529-83B9-B42A-29ECA69B3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10">
            <a:extLst>
              <a:ext uri="{FF2B5EF4-FFF2-40B4-BE49-F238E27FC236}">
                <a16:creationId xmlns:a16="http://schemas.microsoft.com/office/drawing/2014/main" id="{33E70751-B6BE-254D-F8A4-6EB367C7743C}"/>
              </a:ext>
            </a:extLst>
          </p:cNvPr>
          <p:cNvSpPr txBox="1"/>
          <p:nvPr/>
        </p:nvSpPr>
        <p:spPr>
          <a:xfrm>
            <a:off x="14549090" y="9525000"/>
            <a:ext cx="3759200" cy="889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altLang="ko-KR" sz="4000" b="0" i="0" u="none" strike="noStrike" dirty="0">
                <a:solidFill>
                  <a:srgbClr val="333333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OOO</a:t>
            </a:r>
            <a:r>
              <a:rPr lang="ko-KR" altLang="en-US" sz="4000" b="0" i="0" u="none" strike="noStrike" dirty="0">
                <a:solidFill>
                  <a:srgbClr val="333333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 강사</a:t>
            </a:r>
            <a:endParaRPr lang="en-US" sz="4000" b="0" i="0" u="none" strike="noStrike" dirty="0">
              <a:solidFill>
                <a:srgbClr val="333333"/>
              </a:solidFill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526427-BD89-B5DF-C67C-C21B7BB5E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202341C-9649-2CBB-D33D-8A98C68944D4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D8189F1F-249B-CD54-6356-3876BE76393A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38590E18-9729-93FC-1BE0-F28242514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42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A1FAE7-9A6F-B504-D951-B6A213882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6F605A6-33C5-B763-3212-4075888EC1E1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EF9AD96D-C723-EEB8-26FD-B0BB36177C0E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E5509DD0-FEC1-7E1D-818A-C8CC7EE24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644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51527-5066-912E-B226-C941009DA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7BDE1696-8FE9-29F0-6CB2-ADF8E6D2ED9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375AAF1F-E0A6-7495-1AE3-6064369E4712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A9C6C503-3221-7D69-0A26-4C7FB346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7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3E546-A9F3-B43C-EDB1-3AC85522F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657BB7B-0225-34B4-7D77-D62AD0FA68B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34503A9-9CE3-8ADD-1945-A45531C798B2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0797A6C4-BD38-2179-44A4-4A86BA631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216F8C-6768-4A7B-05D0-28E6517BE7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BD96FBD-30EF-E6F3-7747-216A7E4E379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125D0375-9B51-9381-7CBE-25E783930A55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52085EB7-7059-944C-22C2-767EADF1D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9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E183B8-092D-B489-B39C-20518A310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FF13792-A5EA-A4EA-D359-D83CDB36EA0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223B35C-50E2-7929-ECA8-90D85D8E2CE0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" name="Picture 2">
            <a:extLst>
              <a:ext uri="{FF2B5EF4-FFF2-40B4-BE49-F238E27FC236}">
                <a16:creationId xmlns:a16="http://schemas.microsoft.com/office/drawing/2014/main" id="{091CF604-0591-5EEF-16D2-298573967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1511300"/>
            <a:ext cx="16408400" cy="81407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3603812-5C6B-701A-AF9B-F0E8FDC8D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00" y="939800"/>
            <a:ext cx="16408400" cy="83693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CC1E7C1-2028-B054-E956-6DCFF7D1F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508000"/>
            <a:ext cx="5499100" cy="1003300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4B9DCB66-0A5A-D1C3-2214-7F2856635D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8400" y="1104900"/>
            <a:ext cx="3289300" cy="55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597A57-BD01-CEBB-F721-8B950B7EFA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" y="1930400"/>
            <a:ext cx="16408400" cy="2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C6995D-357D-96D7-BC9F-CDD1B0AC56F7}"/>
              </a:ext>
            </a:extLst>
          </p:cNvPr>
          <p:cNvSpPr txBox="1"/>
          <p:nvPr/>
        </p:nvSpPr>
        <p:spPr>
          <a:xfrm>
            <a:off x="1473200" y="1498600"/>
            <a:ext cx="3429000" cy="3556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altLang="en-US" sz="2000" spc="-100" dirty="0">
                <a:solidFill>
                  <a:srgbClr val="95B2CE"/>
                </a:solidFill>
                <a:latin typeface="Cafe24 Ssurround air" panose="020B0600000101010101" charset="-127"/>
                <a:ea typeface="Cafe24 Ssurround air" panose="020B0600000101010101" charset="-127"/>
                <a:cs typeface="Cafe24 Ssurround air" panose="020B0600000101010101" charset="-127"/>
              </a:rPr>
              <a:t>청소년 노동인권교육</a:t>
            </a:r>
            <a:endParaRPr lang="en-US" sz="2000" b="0" i="0" u="none" strike="noStrike" spc="-100" dirty="0">
              <a:solidFill>
                <a:srgbClr val="95B2CE"/>
              </a:solidFill>
              <a:latin typeface="Cafe24 Ssurround air" panose="020B0600000101010101" charset="-127"/>
              <a:ea typeface="Cafe24 Ssurround air" panose="020B0600000101010101" charset="-127"/>
              <a:cs typeface="Cafe24 Ssurround air" panose="020B0600000101010101" charset="-127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E8B06547-85F0-D334-5A5D-6E926AADC7F3}"/>
              </a:ext>
            </a:extLst>
          </p:cNvPr>
          <p:cNvSpPr txBox="1"/>
          <p:nvPr/>
        </p:nvSpPr>
        <p:spPr>
          <a:xfrm>
            <a:off x="5257800" y="1054100"/>
            <a:ext cx="7772400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40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인권 </a:t>
            </a:r>
            <a:r>
              <a:rPr lang="en-US" altLang="ko-KR" sz="40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OX </a:t>
            </a:r>
            <a:r>
              <a:rPr lang="ko-KR" altLang="en-US" sz="40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퀴즈</a:t>
            </a:r>
            <a:endParaRPr lang="ko-KR" sz="4000" b="0" i="0" u="none" strike="noStrike" spc="-200" dirty="0"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7C2BF-ECC2-0E7C-C987-10C368E2B41C}"/>
              </a:ext>
            </a:extLst>
          </p:cNvPr>
          <p:cNvSpPr txBox="1"/>
          <p:nvPr/>
        </p:nvSpPr>
        <p:spPr>
          <a:xfrm>
            <a:off x="4343400" y="2192338"/>
            <a:ext cx="14154150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ko-KR" altLang="en-US" sz="3200" b="0" i="0" u="none" strike="noStrike" spc="-200" dirty="0">
                <a:solidFill>
                  <a:schemeClr val="bg1">
                    <a:lumMod val="50000"/>
                  </a:schemeClr>
                </a:solidFill>
                <a:ea typeface="Cafe24 Ssurround"/>
              </a:rPr>
              <a:t>다음 세계인권선언과 관련된 퀴즈입니다</a:t>
            </a:r>
            <a:r>
              <a:rPr lang="en-US" altLang="ko-KR" sz="3200" b="0" i="0" u="none" strike="noStrike" spc="-200" dirty="0">
                <a:solidFill>
                  <a:schemeClr val="bg1">
                    <a:lumMod val="50000"/>
                  </a:schemeClr>
                </a:solidFill>
                <a:ea typeface="Cafe24 Ssurround"/>
              </a:rPr>
              <a:t>. </a:t>
            </a:r>
            <a:r>
              <a:rPr lang="ko-KR" altLang="en-US" sz="3200" b="0" i="0" u="none" strike="noStrike" spc="-200" dirty="0">
                <a:solidFill>
                  <a:schemeClr val="bg1">
                    <a:lumMod val="50000"/>
                  </a:schemeClr>
                </a:solidFill>
                <a:ea typeface="Cafe24 Ssurround"/>
              </a:rPr>
              <a:t>다같이 맞춰봅시다</a:t>
            </a:r>
            <a:r>
              <a:rPr lang="en-US" altLang="ko-KR" sz="3200" b="0" i="0" u="none" strike="noStrike" spc="-200" dirty="0">
                <a:solidFill>
                  <a:schemeClr val="bg1">
                    <a:lumMod val="50000"/>
                  </a:schemeClr>
                </a:solidFill>
                <a:ea typeface="Cafe24 Ssurround"/>
              </a:rPr>
              <a:t>.</a:t>
            </a:r>
            <a:endParaRPr lang="ko-KR" sz="3200" b="0" i="0" u="none" strike="noStrike" spc="-200" dirty="0">
              <a:solidFill>
                <a:schemeClr val="bg1">
                  <a:lumMod val="50000"/>
                </a:schemeClr>
              </a:solidFill>
              <a:ea typeface="Cafe24 Ssurroun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19EA3-9B79-C803-3495-F5EFD77EDD38}"/>
              </a:ext>
            </a:extLst>
          </p:cNvPr>
          <p:cNvSpPr txBox="1"/>
          <p:nvPr/>
        </p:nvSpPr>
        <p:spPr>
          <a:xfrm>
            <a:off x="1425575" y="3106738"/>
            <a:ext cx="14154150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1.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세계인권선언 속의 권리들은 성인이 되어야 가질 수 있다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. </a:t>
            </a:r>
            <a:endParaRPr lang="ko-KR" sz="3600" b="0" i="0" u="none" strike="noStrike" spc="-200" dirty="0"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191627-1873-E24E-A0EB-6B63FF85CB84}"/>
              </a:ext>
            </a:extLst>
          </p:cNvPr>
          <p:cNvSpPr txBox="1"/>
          <p:nvPr/>
        </p:nvSpPr>
        <p:spPr>
          <a:xfrm>
            <a:off x="1430337" y="4155281"/>
            <a:ext cx="14154150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2.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세계인권선언에는 먹을거리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,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입을 옷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,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주택에 관한 권리가 있다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.</a:t>
            </a:r>
            <a:endParaRPr lang="ko-KR" sz="3600" b="0" i="0" u="none" strike="noStrike" spc="-200" dirty="0"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4256F1-20FF-65F0-79DE-BB76B9EF71C0}"/>
              </a:ext>
            </a:extLst>
          </p:cNvPr>
          <p:cNvSpPr txBox="1"/>
          <p:nvPr/>
        </p:nvSpPr>
        <p:spPr>
          <a:xfrm>
            <a:off x="1435099" y="5203824"/>
            <a:ext cx="14154150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3.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세계인권선언은 권리에 대한 조항만 있으며 의무에 대한 조항은 없다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.</a:t>
            </a:r>
            <a:endParaRPr lang="ko-KR" sz="3600" b="0" i="0" u="none" strike="noStrike" spc="-200" dirty="0"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CF80E2-296A-A779-F4E9-85FAAB0CCB0B}"/>
              </a:ext>
            </a:extLst>
          </p:cNvPr>
          <p:cNvSpPr txBox="1"/>
          <p:nvPr/>
        </p:nvSpPr>
        <p:spPr>
          <a:xfrm>
            <a:off x="1473200" y="6502000"/>
            <a:ext cx="14154150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ts val="6000"/>
              </a:lnSpc>
            </a:pP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4. (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객관식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)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다음 중 세계인권선언 전체에서 볼 수 없는 단어를 고르시오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.</a:t>
            </a:r>
          </a:p>
          <a:p>
            <a:pPr>
              <a:lnSpc>
                <a:spcPts val="6000"/>
              </a:lnSpc>
            </a:pPr>
            <a:r>
              <a:rPr lang="en-US" altLang="ko-KR" sz="3600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   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①</a:t>
            </a:r>
            <a:r>
              <a:rPr lang="ko-KR" altLang="en-US" sz="3600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 자유    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②</a:t>
            </a:r>
            <a:r>
              <a:rPr lang="ko-KR" altLang="en-US" sz="3600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 평등    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③</a:t>
            </a:r>
            <a:r>
              <a:rPr lang="ko-KR" altLang="en-US" sz="3600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 공정     </a:t>
            </a:r>
            <a:r>
              <a:rPr lang="ko-KR" altLang="en-US" sz="3600" kern="0" spc="0" dirty="0">
                <a:solidFill>
                  <a:srgbClr val="000000"/>
                </a:solidFill>
                <a:effectLst/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④</a:t>
            </a:r>
            <a:r>
              <a:rPr lang="ko-KR" altLang="en-US" sz="3600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미움</a:t>
            </a:r>
            <a:endParaRPr lang="ko-KR" altLang="ko-KR" sz="3600" b="0" i="0" u="none" strike="noStrike" spc="-200" dirty="0"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EAC00E-4023-DC8C-9985-F9FDC141F89F}"/>
              </a:ext>
            </a:extLst>
          </p:cNvPr>
          <p:cNvSpPr txBox="1"/>
          <p:nvPr/>
        </p:nvSpPr>
        <p:spPr>
          <a:xfrm>
            <a:off x="1425575" y="8025997"/>
            <a:ext cx="7337425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5.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세계권의 날은 </a:t>
            </a:r>
            <a:r>
              <a:rPr lang="ko-KR" altLang="en-US" sz="3600" b="0" i="0" u="none" strike="noStrike" spc="-200" dirty="0">
                <a:solidFill>
                  <a:srgbClr val="00206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몇 월 몇 일 </a:t>
            </a:r>
            <a:r>
              <a:rPr lang="ko-KR" altLang="en-US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일까요</a:t>
            </a:r>
            <a:r>
              <a:rPr lang="en-US" altLang="ko-KR" sz="3600" b="0" i="0" u="none" strike="noStrike" spc="-200" dirty="0"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?</a:t>
            </a:r>
            <a:endParaRPr lang="ko-KR" sz="3600" b="0" i="0" u="none" strike="noStrike" spc="-200" dirty="0"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C50CAF-D4CB-0EC0-FF79-5DB7A132B083}"/>
              </a:ext>
            </a:extLst>
          </p:cNvPr>
          <p:cNvSpPr txBox="1"/>
          <p:nvPr/>
        </p:nvSpPr>
        <p:spPr>
          <a:xfrm>
            <a:off x="13182600" y="3159523"/>
            <a:ext cx="531815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5400" b="1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X</a:t>
            </a:r>
            <a:endParaRPr lang="ko-KR" sz="5400" b="1" i="0" u="none" strike="noStrike" spc="-200" dirty="0">
              <a:solidFill>
                <a:srgbClr val="C00000"/>
              </a:solidFill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358B2C-4EF6-AEBC-9C89-33DEE9BA731B}"/>
              </a:ext>
            </a:extLst>
          </p:cNvPr>
          <p:cNvSpPr txBox="1"/>
          <p:nvPr/>
        </p:nvSpPr>
        <p:spPr>
          <a:xfrm>
            <a:off x="14018417" y="4140992"/>
            <a:ext cx="531815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5400" b="1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O</a:t>
            </a:r>
            <a:endParaRPr lang="ko-KR" sz="5400" b="1" i="0" u="none" strike="noStrike" spc="-200" dirty="0">
              <a:solidFill>
                <a:srgbClr val="C00000"/>
              </a:solidFill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400229-2143-05CA-91A0-58B47E63A8AA}"/>
              </a:ext>
            </a:extLst>
          </p:cNvPr>
          <p:cNvSpPr txBox="1"/>
          <p:nvPr/>
        </p:nvSpPr>
        <p:spPr>
          <a:xfrm>
            <a:off x="14859000" y="5230412"/>
            <a:ext cx="531815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5400" b="1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X</a:t>
            </a:r>
            <a:endParaRPr lang="ko-KR" sz="5400" b="1" i="0" u="none" strike="noStrike" spc="-200" dirty="0">
              <a:solidFill>
                <a:srgbClr val="C00000"/>
              </a:solidFill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890E32-5D54-FAF5-2673-30380536B25E}"/>
              </a:ext>
            </a:extLst>
          </p:cNvPr>
          <p:cNvSpPr txBox="1"/>
          <p:nvPr/>
        </p:nvSpPr>
        <p:spPr>
          <a:xfrm>
            <a:off x="8997950" y="8006556"/>
            <a:ext cx="2422525" cy="70008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99600"/>
              </a:lnSpc>
            </a:pPr>
            <a:r>
              <a:rPr lang="en-US" altLang="ko-KR" sz="3600" b="0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12</a:t>
            </a:r>
            <a:r>
              <a:rPr lang="ko-KR" altLang="en-US" sz="3600" b="0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월 </a:t>
            </a:r>
            <a:r>
              <a:rPr lang="en-US" altLang="ko-KR" sz="3600" b="0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10</a:t>
            </a:r>
            <a:r>
              <a:rPr lang="ko-KR" altLang="en-US" sz="3600" b="0" i="0" u="none" strike="noStrike" spc="-200" dirty="0">
                <a:solidFill>
                  <a:srgbClr val="C00000"/>
                </a:solidFill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일</a:t>
            </a:r>
            <a:endParaRPr lang="ko-KR" sz="3600" b="0" i="0" u="none" strike="noStrike" spc="-200" dirty="0">
              <a:solidFill>
                <a:srgbClr val="C00000"/>
              </a:solidFill>
              <a:latin typeface="Cafe24 Ssurround Bold" panose="020F0800000000000000" pitchFamily="50" charset="-127"/>
              <a:ea typeface="Cafe24 Ssurround Bold" panose="020F0800000000000000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D444EA-DB70-52AE-02E3-5D7F73A33266}"/>
              </a:ext>
            </a:extLst>
          </p:cNvPr>
          <p:cNvSpPr txBox="1"/>
          <p:nvPr/>
        </p:nvSpPr>
        <p:spPr>
          <a:xfrm>
            <a:off x="14888963" y="6335712"/>
            <a:ext cx="1400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b="1" kern="0" spc="0" dirty="0">
                <a:solidFill>
                  <a:srgbClr val="C00000"/>
                </a:solidFill>
                <a:effectLst/>
                <a:latin typeface="Cafe24 Ssurround Bold" panose="020F0800000000000000" pitchFamily="50" charset="-127"/>
                <a:ea typeface="Cafe24 Ssurround Bold" panose="020F0800000000000000" pitchFamily="50" charset="-127"/>
              </a:rPr>
              <a:t>④</a:t>
            </a:r>
            <a:endParaRPr lang="ko-KR" alt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0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35235-A672-45F0-1E01-43064400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B21E7F37-7F6B-52BE-F8E8-D8CE712F041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BD79469-F481-097E-9272-B2954A750AF7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8B39D808-BBDB-7B8C-FF65-B9FE59E92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6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C4DC53-4649-2FEE-A729-1F5AEC3BF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C5928B42-37BB-8825-700D-590794E753E8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786D3E4E-8BEE-F368-C0C6-4C9AAE31A8BB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82AC283-52C3-E84D-D9CC-8E15E711F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6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BEEB0F-5523-3DFB-966F-93081982B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030B8F57-0619-8546-6DBE-042091225509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212EDE30-4B0F-F4BD-758D-8840A60EE83D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A9556288-689A-1D73-6926-B1C5DB4CF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7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AB3076-4108-B0C0-0125-A99DA4091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37BC7B1B-F4AD-3666-D510-79A8CA5D17B6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4BB431FC-C75B-EE6C-4515-F5E3AB57167F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DFDCCD6-EED7-DADB-9AFA-67F894812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17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2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CDA88F-208C-9A23-346B-522045C99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A5F91FE2-AEAA-7B90-5396-CB3128B4FA31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5D811AB4-9D4E-70D4-2808-04FB08D418A3}"/>
              </a:ext>
            </a:extLst>
          </p:cNvPr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0DC4E2D2-31A3-898C-28FE-6BCAD31A9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52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130</Words>
  <Application>Microsoft Office PowerPoint</Application>
  <PresentationFormat>사용자 지정</PresentationFormat>
  <Paragraphs>22</Paragraphs>
  <Slides>12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9" baseType="lpstr">
      <vt:lpstr>Arial</vt:lpstr>
      <vt:lpstr>맑은 고딕</vt:lpstr>
      <vt:lpstr>Cafe24 Ssurround air</vt:lpstr>
      <vt:lpstr>Calibri</vt:lpstr>
      <vt:lpstr>Cafe24 Ssurround Bold</vt:lpstr>
      <vt:lpstr>Cafe24 Ssurround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이경미</dc:creator>
  <cp:lastModifiedBy>경미 이</cp:lastModifiedBy>
  <cp:revision>20</cp:revision>
  <dcterms:created xsi:type="dcterms:W3CDTF">2006-08-16T00:00:00Z</dcterms:created>
  <dcterms:modified xsi:type="dcterms:W3CDTF">2025-02-23T13:07:01Z</dcterms:modified>
</cp:coreProperties>
</file>